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7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9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0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7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8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3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4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9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1AAA55A-EA0B-4EBD-989E-F66312A41D36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E03A683-4FF6-4808-A371-72AF125C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superpowered.com/core-audio-appl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diokinetic.com/" TargetMode="External"/><Relationship Id="rId2" Type="http://schemas.openxmlformats.org/officeDocument/2006/relationships/hyperlink" Target="http://www.fmo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://www.tazman-audio.co.uk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1CB5-A032-4EBC-B92B-9BC015383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Audio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E0D10-5986-4BA0-9947-8C6CDC8AE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example of a Research Kick off for building Apps</a:t>
            </a:r>
          </a:p>
        </p:txBody>
      </p:sp>
    </p:spTree>
    <p:extLst>
      <p:ext uri="{BB962C8B-B14F-4D97-AF65-F5344CB8AC3E}">
        <p14:creationId xmlns:p14="http://schemas.microsoft.com/office/powerpoint/2010/main" val="332964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9C4B-B5C5-4749-B3CB-7F29C2ED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Engines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D237-595A-4F96-90F9-AA1D3804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The audio engine is the component which consists of algorithms related to the loading, modifying and output of sound through the client's speaker system. At a minimum it must be able to load, decompress and play sound files. More advanced audio engines can calculate and produce such things as Doppler Effect , echoes, pitch/amplitude adjustments, oscillation etc.</a:t>
            </a:r>
          </a:p>
          <a:p>
            <a:pPr marL="0" indent="0">
              <a:buNone/>
            </a:pPr>
            <a:r>
              <a:rPr lang="en-US" b="1" i="1" dirty="0"/>
              <a:t>Superpowered Audio Engine or Superpowered SDK  : </a:t>
            </a:r>
          </a:p>
          <a:p>
            <a:r>
              <a:rPr lang="en-US" dirty="0"/>
              <a:t>Superpowered technology uses less than half the power of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Apple’s Core Audio</a:t>
            </a:r>
            <a:r>
              <a:rPr lang="en-US" dirty="0"/>
              <a:t> and is more than twice as fast as Apple’s </a:t>
            </a:r>
            <a:r>
              <a:rPr lang="en-US" u="sng" dirty="0" err="1"/>
              <a:t>vDSP</a:t>
            </a:r>
            <a:r>
              <a:rPr lang="en-US" dirty="0"/>
              <a:t>.</a:t>
            </a:r>
          </a:p>
          <a:p>
            <a:r>
              <a:rPr lang="en-US" dirty="0"/>
              <a:t>Built : Noise Classification App, Adaptive Filter, Hearing Aid App (Round-Trip Audio Latency was a problem)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James | Cartoon Amino">
            <a:extLst>
              <a:ext uri="{FF2B5EF4-FFF2-40B4-BE49-F238E27FC236}">
                <a16:creationId xmlns:a16="http://schemas.microsoft.com/office/drawing/2014/main" id="{57025B24-D455-4E0D-A376-F385701DA8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242776"/>
            <a:ext cx="3028950" cy="16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0A9C-C8DD-47A3-895A-2B5968A2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MW Engine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0D86-27CE-4E6F-8CD7-7D263087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purpose is to sequence audio in a musical context : it offers strict timed playback of audio events, digital signal processing (DSP) for applying effects, real time synthesis, sample playback and recording</a:t>
            </a:r>
          </a:p>
          <a:p>
            <a:r>
              <a:rPr lang="en-US" dirty="0"/>
              <a:t>Audio engine and DSP for Android, written in C++ providing low latency performance in a musical context, supporting both </a:t>
            </a:r>
            <a:r>
              <a:rPr lang="en-US" dirty="0" err="1"/>
              <a:t>OpenSL</a:t>
            </a:r>
            <a:r>
              <a:rPr lang="en-US" dirty="0"/>
              <a:t> and </a:t>
            </a:r>
            <a:r>
              <a:rPr lang="en-US" dirty="0" err="1"/>
              <a:t>Aaudio</a:t>
            </a:r>
            <a:endParaRPr lang="en-US" dirty="0"/>
          </a:p>
          <a:p>
            <a:r>
              <a:rPr lang="en-US" dirty="0"/>
              <a:t>Elder Brother to Google OBOE : </a:t>
            </a:r>
            <a:r>
              <a:rPr lang="en-US" dirty="0" err="1"/>
              <a:t>MWEngine</a:t>
            </a:r>
            <a:r>
              <a:rPr lang="en-US" dirty="0"/>
              <a:t> and Oboe are merely different abstraction layers to solve the same problem.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93AB-F927-43B7-9B17-B3522D05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oboe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D156-60CA-42C8-B417-847D24275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Oboe is a C++ library which makes it easy to build high-performance audio apps on Android. It was created primarily to allow developers to target a simplified API that works across multiple API levels back to API level 16 (Jellybean).</a:t>
            </a:r>
          </a:p>
          <a:p>
            <a:r>
              <a:rPr lang="en-US" dirty="0"/>
              <a:t>Oboe calls </a:t>
            </a:r>
            <a:r>
              <a:rPr lang="en-US" dirty="0" err="1"/>
              <a:t>AAudio</a:t>
            </a:r>
            <a:r>
              <a:rPr lang="en-US" dirty="0"/>
              <a:t> when </a:t>
            </a:r>
            <a:r>
              <a:rPr lang="en-US" dirty="0" err="1"/>
              <a:t>AAudio</a:t>
            </a:r>
            <a:r>
              <a:rPr lang="en-US" dirty="0"/>
              <a:t> is available, and falls back to </a:t>
            </a:r>
            <a:r>
              <a:rPr lang="en-US" dirty="0" err="1"/>
              <a:t>OpenSL</a:t>
            </a:r>
            <a:r>
              <a:rPr lang="en-US" dirty="0"/>
              <a:t> ES if </a:t>
            </a:r>
            <a:r>
              <a:rPr lang="en-US" dirty="0" err="1"/>
              <a:t>AAudio</a:t>
            </a:r>
            <a:r>
              <a:rPr lang="en-US" dirty="0"/>
              <a:t> is not available</a:t>
            </a:r>
          </a:p>
          <a:p>
            <a:r>
              <a:rPr lang="en-US" dirty="0"/>
              <a:t>Automatic latency tuning</a:t>
            </a:r>
          </a:p>
          <a:p>
            <a:r>
              <a:rPr lang="en-US" dirty="0"/>
              <a:t>Claims to have lowest possible audio –latency 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6B267E0-F5AE-40B3-A4DD-6F0D2F60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3806486"/>
            <a:ext cx="3852863" cy="19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1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5584-AF3E-4390-B48A-D6700EF2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AAUDIO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D142-34FB-4C8A-87D0-78AEDEB3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AAudio</a:t>
            </a:r>
            <a:r>
              <a:rPr lang="en-US" dirty="0"/>
              <a:t> is a new Android C API introduced in the Android O release. It is designed for high-performance audio applications that require low latency. Apps communicate with </a:t>
            </a:r>
            <a:r>
              <a:rPr lang="en-US" dirty="0" err="1"/>
              <a:t>AAudio</a:t>
            </a:r>
            <a:r>
              <a:rPr lang="en-US" dirty="0"/>
              <a:t> by reading and writing data to streams.</a:t>
            </a:r>
          </a:p>
          <a:p>
            <a:pPr fontAlgn="base"/>
            <a:r>
              <a:rPr lang="en-US" dirty="0"/>
              <a:t>Audio device enumeration </a:t>
            </a:r>
          </a:p>
          <a:p>
            <a:pPr fontAlgn="base"/>
            <a:r>
              <a:rPr lang="en-US" dirty="0"/>
              <a:t>Automated routing between audio endpoints</a:t>
            </a:r>
          </a:p>
          <a:p>
            <a:pPr fontAlgn="base"/>
            <a:r>
              <a:rPr lang="en-US" dirty="0"/>
              <a:t>File I/O</a:t>
            </a:r>
          </a:p>
          <a:p>
            <a:pPr fontAlgn="base"/>
            <a:r>
              <a:rPr lang="en-US" dirty="0"/>
              <a:t>Decoding of compressed audio</a:t>
            </a:r>
          </a:p>
          <a:p>
            <a:pPr fontAlgn="base"/>
            <a:r>
              <a:rPr lang="en-US" dirty="0"/>
              <a:t>Automatic presentation of all input/streams in a single callback.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2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FB30-35E9-4589-AE01-18263C29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Middleware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AF9F1-2981-4A85-8CA0-4F172108D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Sound Designers and Composers have </a:t>
            </a:r>
            <a:r>
              <a:rPr lang="en-US" u="sng" dirty="0">
                <a:hlinkClick r:id="rId2"/>
              </a:rPr>
              <a:t>FMOD</a:t>
            </a:r>
            <a:r>
              <a:rPr lang="en-US" dirty="0"/>
              <a:t>, </a:t>
            </a:r>
            <a:r>
              <a:rPr lang="en-US" u="sng" dirty="0" err="1">
                <a:hlinkClick r:id="rId3"/>
              </a:rPr>
              <a:t>WWise</a:t>
            </a:r>
            <a:r>
              <a:rPr lang="en-US" dirty="0"/>
              <a:t> and </a:t>
            </a:r>
            <a:r>
              <a:rPr lang="en-US" u="sng" dirty="0">
                <a:hlinkClick r:id="rId4"/>
              </a:rPr>
              <a:t>FABRIC</a:t>
            </a:r>
            <a:endParaRPr lang="en-US" u="sng" dirty="0"/>
          </a:p>
          <a:p>
            <a:pPr fontAlgn="base"/>
            <a:r>
              <a:rPr lang="en-US" dirty="0"/>
              <a:t>Tools that allow both audio and engineering teams to monitor audio statistics which assists:</a:t>
            </a:r>
            <a:endParaRPr lang="en-US" sz="1800" dirty="0"/>
          </a:p>
          <a:p>
            <a:pPr lvl="1" fontAlgn="base"/>
            <a:r>
              <a:rPr lang="en-US" dirty="0"/>
              <a:t>optimization of audio memory and </a:t>
            </a:r>
            <a:r>
              <a:rPr lang="en-US" dirty="0" err="1"/>
              <a:t>cpu</a:t>
            </a:r>
            <a:r>
              <a:rPr lang="en-US" dirty="0"/>
              <a:t> usage</a:t>
            </a:r>
            <a:endParaRPr lang="en-US" sz="1600" dirty="0"/>
          </a:p>
          <a:p>
            <a:pPr lvl="1" fontAlgn="base"/>
            <a:r>
              <a:rPr lang="en-US" dirty="0"/>
              <a:t>optimization of audio channel usage to help mix</a:t>
            </a:r>
            <a:endParaRPr lang="en-US" sz="1600" dirty="0"/>
          </a:p>
          <a:p>
            <a:pPr lvl="1" fontAlgn="base"/>
            <a:r>
              <a:rPr lang="en-US" dirty="0"/>
              <a:t>debugging and reporting tools to help find issues quickly</a:t>
            </a:r>
            <a:endParaRPr lang="en-US" sz="1600" dirty="0"/>
          </a:p>
          <a:p>
            <a:pPr marL="0" indent="0">
              <a:buNone/>
            </a:pPr>
            <a:br>
              <a:rPr lang="en-US" dirty="0"/>
            </a:br>
            <a:endParaRPr lang="en-US" u="sng" dirty="0"/>
          </a:p>
          <a:p>
            <a:endParaRPr lang="en-US" dirty="0"/>
          </a:p>
        </p:txBody>
      </p:sp>
      <p:pic>
        <p:nvPicPr>
          <p:cNvPr id="10242" name="Picture 2" descr="Tools GIFs | Tenor">
            <a:extLst>
              <a:ext uri="{FF2B5EF4-FFF2-40B4-BE49-F238E27FC236}">
                <a16:creationId xmlns:a16="http://schemas.microsoft.com/office/drawing/2014/main" id="{2183B89B-5262-49B4-BBCF-46013CBB72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50" y="3429000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1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70DD-4BAD-4C57-8C3C-23B3D4EB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u="sng" dirty="0"/>
              <a:t>Ideas and Questions for the Future 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18B-CD2A-449B-BB9F-1B655A066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Compression of Video of the Basic Animations in a game</a:t>
            </a:r>
          </a:p>
          <a:p>
            <a:r>
              <a:rPr lang="en-US" b="1" dirty="0"/>
              <a:t> Videos and animations are subject to how the singer sings : Features available in Samsung S20 Ultra - </a:t>
            </a:r>
            <a:r>
              <a:rPr lang="en-US" dirty="0"/>
              <a:t>AR Emoji is in MASK mode when first created and follows your facial expressions.</a:t>
            </a:r>
            <a:endParaRPr lang="en-US" b="1" dirty="0"/>
          </a:p>
          <a:p>
            <a:pPr fontAlgn="base"/>
            <a:r>
              <a:rPr lang="en-US" b="1" dirty="0"/>
              <a:t>How are we planning to implement the live singing experience ? </a:t>
            </a:r>
          </a:p>
          <a:p>
            <a:pPr marL="0" indent="0" fontAlgn="base">
              <a:buNone/>
            </a:pPr>
            <a:r>
              <a:rPr lang="en-US" b="1" dirty="0"/>
              <a:t>	1. Amazon Chime </a:t>
            </a:r>
          </a:p>
          <a:p>
            <a:pPr marL="0" indent="0" fontAlgn="base">
              <a:buNone/>
            </a:pPr>
            <a:r>
              <a:rPr lang="en-US" b="1" dirty="0"/>
              <a:t>	2. VOIP using OPUS </a:t>
            </a:r>
          </a:p>
          <a:p>
            <a:pPr fontAlgn="base"/>
            <a:r>
              <a:rPr lang="en-US" b="1" dirty="0"/>
              <a:t>Proximity effect of microphones</a:t>
            </a:r>
          </a:p>
          <a:p>
            <a:pPr fontAlgn="base"/>
            <a:r>
              <a:rPr lang="en-US" b="1" dirty="0"/>
              <a:t>Modulate/filter and remix the background music files available</a:t>
            </a:r>
          </a:p>
          <a:p>
            <a:pPr fontAlgn="base"/>
            <a:r>
              <a:rPr lang="en-US" b="1" dirty="0"/>
              <a:t>Amazon Polly : Dynamic Range Compression (DRC) : </a:t>
            </a:r>
          </a:p>
          <a:p>
            <a:r>
              <a:rPr lang="en-US" dirty="0"/>
              <a:t>You can now use the new dynamic range compression (DRC) tag to enhance the volume of certain sounds in your audio 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71F4-D193-4DD1-BE91-C25F1C78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NATURE OF THE PROBLEM STATEMENT </a:t>
            </a:r>
          </a:p>
        </p:txBody>
      </p:sp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6ACADF77-F127-4794-A7EC-D6738BD1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4" y="2912854"/>
            <a:ext cx="2776757" cy="185117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81E0D-6F14-4DE1-8BAD-BC271644993E}"/>
              </a:ext>
            </a:extLst>
          </p:cNvPr>
          <p:cNvSpPr/>
          <p:nvPr/>
        </p:nvSpPr>
        <p:spPr>
          <a:xfrm>
            <a:off x="4082412" y="2912854"/>
            <a:ext cx="67838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What needs to be built ? </a:t>
            </a: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can it be built ? </a:t>
            </a: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much of it is already built ?  </a:t>
            </a: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can the app that we build be different and better from the ones already out there ?</a:t>
            </a: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differently and efficiently can we build it ?</a:t>
            </a:r>
          </a:p>
        </p:txBody>
      </p:sp>
    </p:spTree>
    <p:extLst>
      <p:ext uri="{BB962C8B-B14F-4D97-AF65-F5344CB8AC3E}">
        <p14:creationId xmlns:p14="http://schemas.microsoft.com/office/powerpoint/2010/main" val="385585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0970-F6AA-4920-8005-FE4F7EB9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2708-F72E-4FDB-B610-86FC1D96F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Break down your vision into features of the App. Example : Users can perform alone or with friends(live or pre-recorded by other performers).</a:t>
            </a:r>
          </a:p>
          <a:p>
            <a:pPr fontAlgn="base"/>
            <a:r>
              <a:rPr lang="en-US" dirty="0"/>
              <a:t>Enhancing User Experience. Example:  In Audio Engine based Apps use of  Audio Filters</a:t>
            </a:r>
          </a:p>
          <a:p>
            <a:pPr fontAlgn="base"/>
            <a:r>
              <a:rPr lang="en-US" dirty="0"/>
              <a:t>Decide on chronology of how and when the filters need to kick in    </a:t>
            </a:r>
          </a:p>
          <a:p>
            <a:pPr fontAlgn="base"/>
            <a:r>
              <a:rPr lang="en-US" dirty="0"/>
              <a:t>Create a cloud-based computing platform for Real-Time Implementation of Audio Algorithms</a:t>
            </a:r>
          </a:p>
          <a:p>
            <a:pPr fontAlgn="base"/>
            <a:r>
              <a:rPr lang="en-US" dirty="0"/>
              <a:t>Feature to capture or save Results/Recordings</a:t>
            </a:r>
          </a:p>
        </p:txBody>
      </p:sp>
    </p:spTree>
    <p:extLst>
      <p:ext uri="{BB962C8B-B14F-4D97-AF65-F5344CB8AC3E}">
        <p14:creationId xmlns:p14="http://schemas.microsoft.com/office/powerpoint/2010/main" val="422808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021A-CB66-4E4C-AB66-5A22D05B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6F02-D03B-4C9F-B5ED-2A0DBB70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Audio pipeline from the Android client to AWS and back to Android client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i="1" dirty="0"/>
              <a:t>1. Build a CI/CD Pipeline for your Android App with AWS Services</a:t>
            </a:r>
          </a:p>
          <a:p>
            <a:pPr marL="0" indent="0">
              <a:buNone/>
            </a:pPr>
            <a:r>
              <a:rPr lang="en-US" i="1" dirty="0"/>
              <a:t> 	2.  AUDIO COMPRESSION  </a:t>
            </a:r>
          </a:p>
          <a:p>
            <a:r>
              <a:rPr lang="en-US" b="1" i="1" u="sng" dirty="0"/>
              <a:t>Well-architected components for complex and ambiguous technical problems </a:t>
            </a:r>
          </a:p>
          <a:p>
            <a:pPr marL="0" indent="0">
              <a:buNone/>
            </a:pPr>
            <a:r>
              <a:rPr lang="en-US" dirty="0"/>
              <a:t>    	</a:t>
            </a:r>
            <a:r>
              <a:rPr lang="en-US" i="1" dirty="0"/>
              <a:t>1. Audio Engine to be used </a:t>
            </a:r>
          </a:p>
          <a:p>
            <a:pPr marL="0" indent="0">
              <a:buNone/>
            </a:pPr>
            <a:r>
              <a:rPr lang="en-US" i="1" dirty="0"/>
              <a:t>  	2. Industry Audio Middleware </a:t>
            </a:r>
          </a:p>
        </p:txBody>
      </p:sp>
    </p:spTree>
    <p:extLst>
      <p:ext uri="{BB962C8B-B14F-4D97-AF65-F5344CB8AC3E}">
        <p14:creationId xmlns:p14="http://schemas.microsoft.com/office/powerpoint/2010/main" val="421109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A638-5CB1-4652-B77F-637C0BED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 a CI/CD Pipeline for your Android App with 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BECF-D095-4388-8AB3-EAAB96E0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A </a:t>
            </a:r>
            <a:r>
              <a:rPr lang="en-US" i="1" dirty="0" err="1"/>
              <a:t>CodeCommit</a:t>
            </a:r>
            <a:r>
              <a:rPr lang="en-US" i="1" dirty="0"/>
              <a:t> repository to store the Android app’s code.</a:t>
            </a:r>
            <a:endParaRPr lang="en-US" b="1" dirty="0"/>
          </a:p>
          <a:p>
            <a:pPr fontAlgn="base"/>
            <a:r>
              <a:rPr lang="en-US" i="1" dirty="0"/>
              <a:t>A </a:t>
            </a:r>
            <a:r>
              <a:rPr lang="en-US" i="1" dirty="0" err="1"/>
              <a:t>CodeBuild</a:t>
            </a:r>
            <a:r>
              <a:rPr lang="en-US" i="1" dirty="0"/>
              <a:t> project to compile, package, and deliver the Android app.</a:t>
            </a:r>
            <a:endParaRPr lang="en-US" b="1" dirty="0"/>
          </a:p>
          <a:p>
            <a:pPr fontAlgn="base"/>
            <a:r>
              <a:rPr lang="en-US" i="1" dirty="0"/>
              <a:t>A Device Farm project to test the Android app on real physical devices.</a:t>
            </a:r>
            <a:endParaRPr lang="en-US" b="1" dirty="0"/>
          </a:p>
          <a:p>
            <a:pPr fontAlgn="base"/>
            <a:r>
              <a:rPr lang="en-US" i="1" dirty="0"/>
              <a:t>An S3 bucket to store build artifacts.</a:t>
            </a:r>
            <a:endParaRPr lang="en-US" b="1" dirty="0"/>
          </a:p>
          <a:p>
            <a:pPr fontAlgn="base"/>
            <a:r>
              <a:rPr lang="en-US" i="1" dirty="0"/>
              <a:t>A </a:t>
            </a:r>
            <a:r>
              <a:rPr lang="en-US" i="1" dirty="0" err="1"/>
              <a:t>CodePipeline</a:t>
            </a:r>
            <a:r>
              <a:rPr lang="en-US" i="1" dirty="0"/>
              <a:t> pipeline to monitor changes to the </a:t>
            </a:r>
            <a:r>
              <a:rPr lang="en-US" i="1" dirty="0" err="1"/>
              <a:t>CodeCommit</a:t>
            </a:r>
            <a:r>
              <a:rPr lang="en-US" i="1" dirty="0"/>
              <a:t> repository.  Then it triggers a build using </a:t>
            </a:r>
            <a:r>
              <a:rPr lang="en-US" i="1" dirty="0" err="1"/>
              <a:t>CodeBuild</a:t>
            </a:r>
            <a:r>
              <a:rPr lang="en-US" i="1" dirty="0"/>
              <a:t> and tests using Device </a:t>
            </a:r>
            <a:r>
              <a:rPr lang="en-US" i="1" dirty="0" err="1"/>
              <a:t>Darm</a:t>
            </a:r>
            <a:r>
              <a:rPr lang="en-US" i="1" dirty="0"/>
              <a:t>.</a:t>
            </a:r>
            <a:endParaRPr lang="en-US" b="1" dirty="0"/>
          </a:p>
          <a:p>
            <a:pPr fontAlgn="base"/>
            <a:r>
              <a:rPr lang="en-US" i="1" dirty="0"/>
              <a:t>AWS Lambda functions to invoke the Device Farm test from </a:t>
            </a:r>
            <a:r>
              <a:rPr lang="en-US" i="1" dirty="0" err="1"/>
              <a:t>CodePipeline</a:t>
            </a:r>
            <a:r>
              <a:rPr lang="en-US" i="1" dirty="0"/>
              <a:t>, and also to provision the Device </a:t>
            </a:r>
            <a:r>
              <a:rPr lang="en-US" i="1" dirty="0" err="1"/>
              <a:t>Darm</a:t>
            </a:r>
            <a:r>
              <a:rPr lang="en-US" i="1" dirty="0"/>
              <a:t> project from AWS CloudFormation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You Must Build A Boat (reddit) GIF | Gfycat">
            <a:extLst>
              <a:ext uri="{FF2B5EF4-FFF2-40B4-BE49-F238E27FC236}">
                <a16:creationId xmlns:a16="http://schemas.microsoft.com/office/drawing/2014/main" id="{F3FDDC96-BBD4-418A-9085-6EEBA48B61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725" y="2008188"/>
            <a:ext cx="2731517" cy="153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0E12-4E53-4A0C-A358-50511C47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Audio Compression – Lossy or lossless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89C3A-FA8A-41BC-9FF2-982B4469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7425"/>
            <a:ext cx="10058400" cy="4050792"/>
          </a:xfrm>
        </p:spPr>
        <p:txBody>
          <a:bodyPr/>
          <a:lstStyle/>
          <a:p>
            <a:r>
              <a:rPr lang="en-US" dirty="0"/>
              <a:t>Choosing the right Compression Algorithm will help us save memory that we will be using in the cloud. </a:t>
            </a:r>
          </a:p>
          <a:p>
            <a:r>
              <a:rPr lang="en-US" b="1" dirty="0"/>
              <a:t>FALC : 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 	1. FLAC : Free Lossless Audio Codec : Popular and Promising Algorithm for 		Lossless compression.</a:t>
            </a:r>
          </a:p>
          <a:p>
            <a:pPr marL="0" indent="0" fontAlgn="base">
              <a:buNone/>
            </a:pPr>
            <a:r>
              <a:rPr lang="en-US" dirty="0"/>
              <a:t>	2. These types exploit coding rather than auditory optimizations and 		    certainly don’t compress files to anywhere near as small</a:t>
            </a:r>
          </a:p>
          <a:p>
            <a:pPr marL="0" indent="0" fontAlgn="base">
              <a:buNone/>
            </a:pPr>
            <a:r>
              <a:rPr lang="en-US" dirty="0"/>
              <a:t>	3. FLAC is Supported in Android 3.1 or later  </a:t>
            </a:r>
          </a:p>
          <a:p>
            <a:pPr marL="0" indent="0" fontAlgn="base">
              <a:buNone/>
            </a:pPr>
            <a:r>
              <a:rPr lang="en-US" dirty="0"/>
              <a:t>	4. Compression Ratio of  FLAC :  ~  2:1 </a:t>
            </a:r>
          </a:p>
          <a:p>
            <a:pPr marL="0" indent="0" fontAlgn="base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076" name="Picture 4" descr="Loss Of Energy GIFs - Get the best GIF on GIPHY">
            <a:extLst>
              <a:ext uri="{FF2B5EF4-FFF2-40B4-BE49-F238E27FC236}">
                <a16:creationId xmlns:a16="http://schemas.microsoft.com/office/drawing/2014/main" id="{5A125AD6-967A-4A28-9FCB-C288C6A079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21183"/>
            <a:ext cx="2898517" cy="17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5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72D0-1050-494D-A300-3CB58108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46044"/>
            <a:ext cx="10058400" cy="1609344"/>
          </a:xfrm>
        </p:spPr>
        <p:txBody>
          <a:bodyPr/>
          <a:lstStyle/>
          <a:p>
            <a:r>
              <a:rPr lang="en-US" dirty="0"/>
              <a:t>OPUS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C6886-294F-49EF-ACC5-7C530C38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2333"/>
            <a:ext cx="10058400" cy="4050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Initially thinking of Lossless Audio being ideal for us, FLAC was a great choice. Since we are identifying our target Audience as Non-Singers/Musicians, we  can compromise on this idea and rather use a lossy Algorithm and save more memory using  OPUS or AAC.</a:t>
            </a:r>
          </a:p>
          <a:p>
            <a:r>
              <a:rPr lang="en-US" dirty="0"/>
              <a:t>OPUS : </a:t>
            </a:r>
          </a:p>
          <a:p>
            <a:pPr marL="0" indent="0">
              <a:buNone/>
            </a:pPr>
            <a:r>
              <a:rPr lang="en-US" dirty="0"/>
              <a:t>	1.  Low Latency in nature</a:t>
            </a:r>
          </a:p>
          <a:p>
            <a:pPr marL="0" indent="0">
              <a:buNone/>
            </a:pPr>
            <a:r>
              <a:rPr lang="en-US" dirty="0"/>
              <a:t>	2.  Supports only 48K Sampling</a:t>
            </a:r>
          </a:p>
          <a:p>
            <a:pPr marL="0" indent="0">
              <a:buNone/>
            </a:pPr>
            <a:r>
              <a:rPr lang="en-US" dirty="0"/>
              <a:t>	3. Compression ratio -&gt; 10.5:1</a:t>
            </a:r>
          </a:p>
          <a:p>
            <a:pPr marL="0" indent="0">
              <a:buNone/>
            </a:pPr>
            <a:r>
              <a:rPr lang="en-US" dirty="0"/>
              <a:t>	4. Designed to be suitable for interactive real-time applications over the 	    	    Internet, including </a:t>
            </a:r>
            <a:r>
              <a:rPr lang="en-US" b="1" dirty="0"/>
              <a:t>music</a:t>
            </a:r>
            <a:r>
              <a:rPr lang="en-US" dirty="0"/>
              <a:t> as well as </a:t>
            </a:r>
            <a:r>
              <a:rPr lang="en-US" b="1" dirty="0"/>
              <a:t>speech</a:t>
            </a:r>
          </a:p>
          <a:p>
            <a:pPr marL="0" indent="0">
              <a:buNone/>
            </a:pPr>
            <a:r>
              <a:rPr lang="en-US" b="1" dirty="0"/>
              <a:t>	5. Opus</a:t>
            </a:r>
            <a:r>
              <a:rPr lang="en-US" dirty="0"/>
              <a:t> library is free and open source, so you </a:t>
            </a:r>
            <a:r>
              <a:rPr lang="en-US" b="1" dirty="0"/>
              <a:t>can</a:t>
            </a:r>
            <a:r>
              <a:rPr lang="en-US" dirty="0"/>
              <a:t> write your own app for 	    Android that </a:t>
            </a:r>
            <a:r>
              <a:rPr lang="en-US" b="1" dirty="0"/>
              <a:t>will</a:t>
            </a:r>
            <a:r>
              <a:rPr lang="en-US" dirty="0"/>
              <a:t> capture audio from mic, </a:t>
            </a:r>
            <a:r>
              <a:rPr lang="en-US" b="1" dirty="0"/>
              <a:t>encode</a:t>
            </a:r>
            <a:r>
              <a:rPr lang="en-US" dirty="0"/>
              <a:t> it with </a:t>
            </a:r>
            <a:r>
              <a:rPr lang="en-US" b="1" dirty="0"/>
              <a:t>Opus codec</a:t>
            </a:r>
            <a:r>
              <a:rPr lang="en-US" dirty="0"/>
              <a:t>, and 	    send to your server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The Big Bang Theory Rock GIF by CBS - Find &amp; Share on GIPHY">
            <a:extLst>
              <a:ext uri="{FF2B5EF4-FFF2-40B4-BE49-F238E27FC236}">
                <a16:creationId xmlns:a16="http://schemas.microsoft.com/office/drawing/2014/main" id="{DE607002-6884-4076-AFC8-9C67835954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168079"/>
            <a:ext cx="3117759" cy="17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25EF-EDEB-4390-9CB4-EE12B9F2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75082"/>
            <a:ext cx="10058400" cy="1609344"/>
          </a:xfrm>
        </p:spPr>
        <p:txBody>
          <a:bodyPr/>
          <a:lstStyle/>
          <a:p>
            <a:r>
              <a:rPr lang="en-US" b="1" dirty="0"/>
              <a:t>Advanced Audio Coding</a:t>
            </a:r>
            <a:r>
              <a:rPr lang="en-US" dirty="0"/>
              <a:t> (</a:t>
            </a:r>
            <a:r>
              <a:rPr lang="en-US" b="1" dirty="0"/>
              <a:t>AAC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6B-75D9-4EC3-9B75-2DE3D1076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AAC is the most popular type of lossy compression, while Hi-Res libraries offer FLAC as standard lossy compression options out there are virtually indistinguishable from CD quality </a:t>
            </a:r>
          </a:p>
          <a:p>
            <a:r>
              <a:rPr lang="en-US" dirty="0"/>
              <a:t> </a:t>
            </a:r>
            <a:r>
              <a:rPr lang="en-US" b="1" dirty="0"/>
              <a:t>Compression ratio</a:t>
            </a:r>
            <a:r>
              <a:rPr lang="en-US" dirty="0"/>
              <a:t> of </a:t>
            </a:r>
            <a:r>
              <a:rPr lang="en-US" b="1" dirty="0"/>
              <a:t>10.9</a:t>
            </a:r>
          </a:p>
          <a:p>
            <a:pPr fontAlgn="base"/>
            <a:r>
              <a:rPr lang="en-US" dirty="0"/>
              <a:t>At higher bitrates (say, higher than 80 kbps) LC is better than HE.</a:t>
            </a:r>
          </a:p>
          <a:p>
            <a:r>
              <a:rPr lang="en-US" dirty="0"/>
              <a:t>At lower bitrates, (lower than 80 kbps) HE is better than LC (note that at such bitrates both LC and HE are not transparent, but HE-AAC sounds better than LC-AAC)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122" name="Picture 2" descr="Evil Twin GIFs - Get the best GIF on GIPHY">
            <a:extLst>
              <a:ext uri="{FF2B5EF4-FFF2-40B4-BE49-F238E27FC236}">
                <a16:creationId xmlns:a16="http://schemas.microsoft.com/office/drawing/2014/main" id="{5259DF6F-4F30-449A-BA44-46FD79991C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952" y="4659630"/>
            <a:ext cx="3124200" cy="174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0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5E45-38EB-43D2-A0A8-5C65A76B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23" y="328740"/>
            <a:ext cx="10058400" cy="1609344"/>
          </a:xfrm>
        </p:spPr>
        <p:txBody>
          <a:bodyPr/>
          <a:lstStyle/>
          <a:p>
            <a:r>
              <a:rPr lang="en-US" dirty="0"/>
              <a:t>Who’s better???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08D8C4-0351-464B-98DB-73E98AA12D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11" y="2227326"/>
            <a:ext cx="5904728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A6C4E4B-78F4-4EE8-BDE2-A1233D80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4" r="55963" b="34539"/>
          <a:stretch/>
        </p:blipFill>
        <p:spPr bwMode="auto">
          <a:xfrm>
            <a:off x="7219950" y="2638257"/>
            <a:ext cx="4171950" cy="308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74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119</TotalTime>
  <Words>1162</Words>
  <Application>Microsoft Macintosh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Rockwell</vt:lpstr>
      <vt:lpstr>Rockwell Condensed</vt:lpstr>
      <vt:lpstr>Wingdings</vt:lpstr>
      <vt:lpstr>Wood Type</vt:lpstr>
      <vt:lpstr>Audio Programming</vt:lpstr>
      <vt:lpstr>Understanding NATURE OF THE PROBLEM STATEMENT </vt:lpstr>
      <vt:lpstr>Understanding the Application </vt:lpstr>
      <vt:lpstr>Structure of Solution </vt:lpstr>
      <vt:lpstr>Build a CI/CD Pipeline for your Android App with AWS Services</vt:lpstr>
      <vt:lpstr>Audio Compression – Lossy or lossless </vt:lpstr>
      <vt:lpstr>OPUS</vt:lpstr>
      <vt:lpstr>Advanced Audio Coding (AAC) </vt:lpstr>
      <vt:lpstr>Who’s better???</vt:lpstr>
      <vt:lpstr>Audio Engines </vt:lpstr>
      <vt:lpstr>MW Engine </vt:lpstr>
      <vt:lpstr>Google oboe </vt:lpstr>
      <vt:lpstr>AAUDIO </vt:lpstr>
      <vt:lpstr>Tools and Middleware </vt:lpstr>
      <vt:lpstr>Ideas and Questions for the Future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Programming Test</dc:title>
  <dc:creator>Rawat, Ashish Yatendra</dc:creator>
  <cp:lastModifiedBy>Rawat, Ashish Yatendra</cp:lastModifiedBy>
  <cp:revision>11</cp:revision>
  <dcterms:created xsi:type="dcterms:W3CDTF">2020-10-09T14:12:43Z</dcterms:created>
  <dcterms:modified xsi:type="dcterms:W3CDTF">2023-02-03T05:53:03Z</dcterms:modified>
</cp:coreProperties>
</file>